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
  </p:notesMasterIdLst>
  <p:sldIdLst>
    <p:sldId id="257" r:id="rId2"/>
    <p:sldId id="258" r:id="rId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578AB2-9E90-4FBA-9E06-A1F93A859E0B}" type="datetimeFigureOut">
              <a:rPr lang="it-IT" smtClean="0"/>
              <a:t>16/04/2013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947947-178F-47C5-A2FA-A8DA1D1BBB3A}" type="slidenum">
              <a:rPr lang="it-IT" smtClean="0"/>
              <a:t>‹N›</a:t>
            </a:fld>
            <a:endParaRPr lang="it-IT"/>
          </a:p>
        </p:txBody>
      </p:sp>
    </p:spTree>
    <p:extLst>
      <p:ext uri="{BB962C8B-B14F-4D97-AF65-F5344CB8AC3E}">
        <p14:creationId xmlns:p14="http://schemas.microsoft.com/office/powerpoint/2010/main" val="101516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5A2F99F-0A79-470A-AA60-0E497ED99D39}" type="slidenum">
              <a:rPr lang="it-IT" smtClean="0"/>
              <a:pPr/>
              <a:t>1</a:t>
            </a:fld>
            <a:endParaRPr lang="it-IT"/>
          </a:p>
        </p:txBody>
      </p:sp>
    </p:spTree>
    <p:extLst>
      <p:ext uri="{BB962C8B-B14F-4D97-AF65-F5344CB8AC3E}">
        <p14:creationId xmlns:p14="http://schemas.microsoft.com/office/powerpoint/2010/main" val="8961467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CBBF881-DD7A-4FAB-A1EC-60FEC5E29FD0}" type="datetimeFigureOut">
              <a:rPr lang="it-IT" smtClean="0"/>
              <a:t>16/04/2013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446846-237F-4B19-9DB9-E9AED1B1CA91}" type="slidenum">
              <a:rPr lang="it-IT" smtClean="0"/>
              <a:t>‹N›</a:t>
            </a:fld>
            <a:endParaRPr lang="it-IT"/>
          </a:p>
        </p:txBody>
      </p:sp>
      <p:grpSp>
        <p:nvGrpSpPr>
          <p:cNvPr id="11" name="Gruppo 10"/>
          <p:cNvGrpSpPr/>
          <p:nvPr/>
        </p:nvGrpSpPr>
        <p:grpSpPr>
          <a:xfrm>
            <a:off x="-36512" y="-48911"/>
            <a:ext cx="9726956" cy="3650489"/>
            <a:chOff x="-36512" y="-48911"/>
            <a:chExt cx="9726956" cy="3650489"/>
          </a:xfrm>
        </p:grpSpPr>
        <p:pic>
          <p:nvPicPr>
            <p:cNvPr id="12" name="Immagin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8576" y="57640"/>
              <a:ext cx="725424" cy="396240"/>
            </a:xfrm>
            <a:prstGeom prst="rect">
              <a:avLst/>
            </a:prstGeom>
          </p:spPr>
        </p:pic>
        <p:sp>
          <p:nvSpPr>
            <p:cNvPr id="13" name="Triangolo isoscele 12"/>
            <p:cNvSpPr/>
            <p:nvPr/>
          </p:nvSpPr>
          <p:spPr>
            <a:xfrm rot="5400000">
              <a:off x="4300092" y="-4378559"/>
              <a:ext cx="1060704" cy="9720000"/>
            </a:xfrm>
            <a:prstGeom prst="triangle">
              <a:avLst>
                <a:gd name="adj" fmla="val 1390"/>
              </a:avLst>
            </a:prstGeom>
            <a:solidFill>
              <a:schemeClr val="tx2">
                <a:lumMod val="75000"/>
                <a:alpha val="47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Triangolo isoscele 13"/>
            <p:cNvSpPr/>
            <p:nvPr/>
          </p:nvSpPr>
          <p:spPr>
            <a:xfrm flipV="1">
              <a:off x="-36512" y="-24831"/>
              <a:ext cx="1060704" cy="3626409"/>
            </a:xfrm>
            <a:prstGeom prst="triangle">
              <a:avLst>
                <a:gd name="adj" fmla="val 0"/>
              </a:avLst>
            </a:prstGeom>
            <a:solidFill>
              <a:schemeClr val="accent5">
                <a:lumMod val="20000"/>
                <a:lumOff val="80000"/>
                <a:alpha val="39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076251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CBBF881-DD7A-4FAB-A1EC-60FEC5E29FD0}" type="datetimeFigureOut">
              <a:rPr lang="it-IT" smtClean="0"/>
              <a:t>16/04/2013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2740511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CBBF881-DD7A-4FAB-A1EC-60FEC5E29FD0}" type="datetimeFigureOut">
              <a:rPr lang="it-IT" smtClean="0"/>
              <a:t>16/04/2013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546238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1CBBF881-DD7A-4FAB-A1EC-60FEC5E29FD0}" type="datetimeFigureOut">
              <a:rPr lang="it-IT" smtClean="0"/>
              <a:t>16/04/2013</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D1446846-237F-4B19-9DB9-E9AED1B1CA91}" type="slidenum">
              <a:rPr lang="it-IT" smtClean="0"/>
              <a:t>‹N›</a:t>
            </a:fld>
            <a:endParaRPr lang="it-IT"/>
          </a:p>
        </p:txBody>
      </p:sp>
      <p:sp>
        <p:nvSpPr>
          <p:cNvPr id="6" name="Segnaposto immagine 5"/>
          <p:cNvSpPr>
            <a:spLocks noGrp="1"/>
          </p:cNvSpPr>
          <p:nvPr>
            <p:ph type="pic" sz="quarter" idx="13"/>
          </p:nvPr>
        </p:nvSpPr>
        <p:spPr>
          <a:xfrm>
            <a:off x="8532813" y="115888"/>
            <a:ext cx="914400" cy="914400"/>
          </a:xfrm>
        </p:spPr>
        <p:txBody>
          <a:bodyPr/>
          <a:lstStyle/>
          <a:p>
            <a:r>
              <a:rPr lang="it-IT" smtClean="0"/>
              <a:t>Fare clic sull'icona per inserire un'immagine</a:t>
            </a:r>
            <a:endParaRPr lang="it-IT"/>
          </a:p>
        </p:txBody>
      </p:sp>
      <p:pic>
        <p:nvPicPr>
          <p:cNvPr id="7" name="Immagine 4" descr="LOGO__TELOS.JPG"/>
          <p:cNvPicPr>
            <a:picLocks noChangeAspect="1"/>
          </p:cNvPicPr>
          <p:nvPr/>
        </p:nvPicPr>
        <p:blipFill>
          <a:blip r:embed="rId2">
            <a:extLst>
              <a:ext uri="{28A0092B-C50C-407E-A947-70E740481C1C}">
                <a14:useLocalDpi xmlns:a14="http://schemas.microsoft.com/office/drawing/2010/main" val="0"/>
              </a:ext>
            </a:extLst>
          </a:blip>
          <a:srcRect l="3999"/>
          <a:stretch>
            <a:fillRect/>
          </a:stretch>
        </p:blipFill>
        <p:spPr bwMode="auto">
          <a:xfrm>
            <a:off x="8576691" y="43731"/>
            <a:ext cx="5318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9400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1CBBF881-DD7A-4FAB-A1EC-60FEC5E29FD0}" type="datetimeFigureOut">
              <a:rPr lang="it-IT" smtClean="0"/>
              <a:t>16/04/2013</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D1446846-237F-4B19-9DB9-E9AED1B1CA91}" type="slidenum">
              <a:rPr lang="it-IT" smtClean="0"/>
              <a:t>‹N›</a:t>
            </a:fld>
            <a:endParaRPr lang="it-IT"/>
          </a:p>
        </p:txBody>
      </p:sp>
      <p:sp>
        <p:nvSpPr>
          <p:cNvPr id="6" name="Segnaposto immagine 5"/>
          <p:cNvSpPr>
            <a:spLocks noGrp="1"/>
          </p:cNvSpPr>
          <p:nvPr>
            <p:ph type="pic" sz="quarter" idx="13"/>
          </p:nvPr>
        </p:nvSpPr>
        <p:spPr>
          <a:xfrm>
            <a:off x="8532813" y="115888"/>
            <a:ext cx="914400" cy="914400"/>
          </a:xfrm>
        </p:spPr>
        <p:txBody>
          <a:bodyPr/>
          <a:lstStyle/>
          <a:p>
            <a:r>
              <a:rPr lang="it-IT" smtClean="0"/>
              <a:t>Fare clic sull'icona per inserire un'immagine</a:t>
            </a:r>
            <a:endParaRPr lang="it-IT"/>
          </a:p>
        </p:txBody>
      </p:sp>
      <p:pic>
        <p:nvPicPr>
          <p:cNvPr id="7" name="Immagine 4" descr="LOGO__TELOS.JPG"/>
          <p:cNvPicPr>
            <a:picLocks noChangeAspect="1"/>
          </p:cNvPicPr>
          <p:nvPr/>
        </p:nvPicPr>
        <p:blipFill>
          <a:blip r:embed="rId2">
            <a:extLst>
              <a:ext uri="{28A0092B-C50C-407E-A947-70E740481C1C}">
                <a14:useLocalDpi xmlns:a14="http://schemas.microsoft.com/office/drawing/2010/main" val="0"/>
              </a:ext>
            </a:extLst>
          </a:blip>
          <a:srcRect l="3999"/>
          <a:stretch>
            <a:fillRect/>
          </a:stretch>
        </p:blipFill>
        <p:spPr bwMode="auto">
          <a:xfrm>
            <a:off x="8576691" y="43731"/>
            <a:ext cx="5318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9400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_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1CBBF881-DD7A-4FAB-A1EC-60FEC5E29FD0}" type="datetimeFigureOut">
              <a:rPr lang="it-IT" smtClean="0"/>
              <a:t>16/04/2013</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D1446846-237F-4B19-9DB9-E9AED1B1CA91}" type="slidenum">
              <a:rPr lang="it-IT" smtClean="0"/>
              <a:t>‹N›</a:t>
            </a:fld>
            <a:endParaRPr lang="it-IT"/>
          </a:p>
        </p:txBody>
      </p:sp>
      <p:sp>
        <p:nvSpPr>
          <p:cNvPr id="6" name="Segnaposto immagine 5"/>
          <p:cNvSpPr>
            <a:spLocks noGrp="1"/>
          </p:cNvSpPr>
          <p:nvPr>
            <p:ph type="pic" sz="quarter" idx="13"/>
          </p:nvPr>
        </p:nvSpPr>
        <p:spPr>
          <a:xfrm>
            <a:off x="8532813" y="115888"/>
            <a:ext cx="914400" cy="914400"/>
          </a:xfrm>
        </p:spPr>
        <p:txBody>
          <a:bodyPr/>
          <a:lstStyle/>
          <a:p>
            <a:r>
              <a:rPr lang="it-IT" smtClean="0"/>
              <a:t>Fare clic sull'icona per inserire un'immagine</a:t>
            </a:r>
            <a:endParaRPr lang="it-IT"/>
          </a:p>
        </p:txBody>
      </p:sp>
      <p:pic>
        <p:nvPicPr>
          <p:cNvPr id="7" name="Immagine 4" descr="LOGO__TELOS.JPG"/>
          <p:cNvPicPr>
            <a:picLocks noChangeAspect="1"/>
          </p:cNvPicPr>
          <p:nvPr/>
        </p:nvPicPr>
        <p:blipFill>
          <a:blip r:embed="rId2">
            <a:extLst>
              <a:ext uri="{28A0092B-C50C-407E-A947-70E740481C1C}">
                <a14:useLocalDpi xmlns:a14="http://schemas.microsoft.com/office/drawing/2010/main" val="0"/>
              </a:ext>
            </a:extLst>
          </a:blip>
          <a:srcRect l="3999"/>
          <a:stretch>
            <a:fillRect/>
          </a:stretch>
        </p:blipFill>
        <p:spPr bwMode="auto">
          <a:xfrm>
            <a:off x="8576691" y="43731"/>
            <a:ext cx="5318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6972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ayout personalizzato">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endParaRPr lang="it-IT"/>
          </a:p>
        </p:txBody>
      </p:sp>
      <p:sp>
        <p:nvSpPr>
          <p:cNvPr id="3" name="Segnaposto numero diapositiva 5"/>
          <p:cNvSpPr>
            <a:spLocks noGrp="1"/>
          </p:cNvSpPr>
          <p:nvPr>
            <p:ph type="sldNum" sz="quarter" idx="11"/>
          </p:nvPr>
        </p:nvSpPr>
        <p:spPr/>
        <p:txBody>
          <a:bodyPr/>
          <a:lstStyle>
            <a:lvl1pPr>
              <a:defRPr/>
            </a:lvl1pPr>
          </a:lstStyle>
          <a:p>
            <a:pPr>
              <a:defRPr/>
            </a:pPr>
            <a:fld id="{CA08CAA3-327D-4C78-AAF3-E29CE9421287}" type="slidenum">
              <a:rPr lang="it-IT"/>
              <a:pPr>
                <a:defRPr/>
              </a:pPr>
              <a:t>‹N›</a:t>
            </a:fld>
            <a:endParaRPr lang="it-IT" dirty="0"/>
          </a:p>
        </p:txBody>
      </p:sp>
      <p:sp>
        <p:nvSpPr>
          <p:cNvPr id="4" name="Segnaposto piè di pagina 6"/>
          <p:cNvSpPr>
            <a:spLocks noGrp="1"/>
          </p:cNvSpPr>
          <p:nvPr>
            <p:ph type="ftr" sz="quarter" idx="12"/>
          </p:nvPr>
        </p:nvSpPr>
        <p:spPr/>
        <p:txBody>
          <a:bodyPr/>
          <a:lstStyle>
            <a:lvl1pPr>
              <a:defRPr/>
            </a:lvl1pPr>
          </a:lstStyle>
          <a:p>
            <a:pPr>
              <a:defRPr/>
            </a:pPr>
            <a:r>
              <a:rPr lang="it-IT" smtClean="0"/>
              <a:t>Relazione sulla Performance 2012</a:t>
            </a:r>
            <a:endParaRPr lang="it-IT"/>
          </a:p>
        </p:txBody>
      </p:sp>
    </p:spTree>
    <p:extLst>
      <p:ext uri="{BB962C8B-B14F-4D97-AF65-F5344CB8AC3E}">
        <p14:creationId xmlns:p14="http://schemas.microsoft.com/office/powerpoint/2010/main" val="33425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CBBF881-DD7A-4FAB-A1EC-60FEC5E29FD0}" type="datetimeFigureOut">
              <a:rPr lang="it-IT" smtClean="0"/>
              <a:t>16/04/2013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2941979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CBBF881-DD7A-4FAB-A1EC-60FEC5E29FD0}" type="datetimeFigureOut">
              <a:rPr lang="it-IT" smtClean="0"/>
              <a:t>16/04/2013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3617674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CBBF881-DD7A-4FAB-A1EC-60FEC5E29FD0}" type="datetimeFigureOut">
              <a:rPr lang="it-IT" smtClean="0"/>
              <a:t>16/04/2013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40123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CBBF881-DD7A-4FAB-A1EC-60FEC5E29FD0}" type="datetimeFigureOut">
              <a:rPr lang="it-IT" smtClean="0"/>
              <a:t>16/04/2013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198936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CBBF881-DD7A-4FAB-A1EC-60FEC5E29FD0}" type="datetimeFigureOut">
              <a:rPr lang="it-IT" smtClean="0"/>
              <a:t>16/04/2013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3020486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4" name="Connettore 1 13"/>
          <p:cNvCxnSpPr/>
          <p:nvPr/>
        </p:nvCxnSpPr>
        <p:spPr>
          <a:xfrm>
            <a:off x="252480" y="377770"/>
            <a:ext cx="8856000" cy="0"/>
          </a:xfrm>
          <a:prstGeom prst="line">
            <a:avLst/>
          </a:prstGeom>
          <a:ln>
            <a:solidFill>
              <a:schemeClr val="accent5">
                <a:lumMod val="60000"/>
                <a:lumOff val="40000"/>
              </a:schemeClr>
            </a:solidFill>
          </a:ln>
          <a:effectLst>
            <a:outerShdw blurRad="50800" dist="38100" dir="2160000" sx="101000" sy="101000" algn="t" rotWithShape="0">
              <a:schemeClr val="accent5">
                <a:lumMod val="60000"/>
                <a:lumOff val="40000"/>
                <a:alpha val="52000"/>
              </a:schemeClr>
            </a:outerShdw>
          </a:effectLst>
        </p:spPr>
        <p:style>
          <a:lnRef idx="1">
            <a:schemeClr val="accent1"/>
          </a:lnRef>
          <a:fillRef idx="0">
            <a:schemeClr val="accent1"/>
          </a:fillRef>
          <a:effectRef idx="0">
            <a:schemeClr val="accent1"/>
          </a:effectRef>
          <a:fontRef idx="minor">
            <a:schemeClr val="tx1"/>
          </a:fontRef>
        </p:style>
      </p:cxnSp>
      <p:sp>
        <p:nvSpPr>
          <p:cNvPr id="2" name="Segnaposto data 1"/>
          <p:cNvSpPr>
            <a:spLocks noGrp="1"/>
          </p:cNvSpPr>
          <p:nvPr>
            <p:ph type="dt" sz="half" idx="10"/>
          </p:nvPr>
        </p:nvSpPr>
        <p:spPr/>
        <p:txBody>
          <a:bodyPr/>
          <a:lstStyle/>
          <a:p>
            <a:fld id="{1CBBF881-DD7A-4FAB-A1EC-60FEC5E29FD0}" type="datetimeFigureOut">
              <a:rPr lang="it-IT" smtClean="0"/>
              <a:t>16/04/2013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1446846-237F-4B19-9DB9-E9AED1B1CA91}" type="slidenum">
              <a:rPr lang="it-IT" smtClean="0"/>
              <a:t>‹N›</a:t>
            </a:fld>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02" y="6487723"/>
            <a:ext cx="659077" cy="360000"/>
          </a:xfrm>
          <a:prstGeom prst="rect">
            <a:avLst/>
          </a:prstGeom>
        </p:spPr>
      </p:pic>
      <p:sp>
        <p:nvSpPr>
          <p:cNvPr id="6" name="Triangolo isoscele 5"/>
          <p:cNvSpPr/>
          <p:nvPr/>
        </p:nvSpPr>
        <p:spPr>
          <a:xfrm flipH="1">
            <a:off x="8119808" y="3068960"/>
            <a:ext cx="1060704" cy="3816424"/>
          </a:xfrm>
          <a:prstGeom prst="triangle">
            <a:avLst>
              <a:gd name="adj" fmla="val 0"/>
            </a:avLst>
          </a:prstGeom>
          <a:solidFill>
            <a:schemeClr val="tx2">
              <a:lumMod val="75000"/>
              <a:alpha val="47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riangolo isoscele 6"/>
          <p:cNvSpPr/>
          <p:nvPr/>
        </p:nvSpPr>
        <p:spPr>
          <a:xfrm rot="5400000" flipH="1" flipV="1">
            <a:off x="5877852" y="3582723"/>
            <a:ext cx="1060704" cy="5544616"/>
          </a:xfrm>
          <a:prstGeom prst="triangle">
            <a:avLst>
              <a:gd name="adj" fmla="val 1390"/>
            </a:avLst>
          </a:prstGeom>
          <a:solidFill>
            <a:schemeClr val="accent5">
              <a:lumMod val="20000"/>
              <a:lumOff val="80000"/>
              <a:alpha val="39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Triangolo isoscele 7"/>
          <p:cNvSpPr/>
          <p:nvPr/>
        </p:nvSpPr>
        <p:spPr>
          <a:xfrm rot="5400000">
            <a:off x="1009726" y="-1074148"/>
            <a:ext cx="505487" cy="2596153"/>
          </a:xfrm>
          <a:prstGeom prst="triangle">
            <a:avLst>
              <a:gd name="adj" fmla="val 0"/>
            </a:avLst>
          </a:prstGeom>
          <a:solidFill>
            <a:schemeClr val="tx2">
              <a:lumMod val="75000"/>
              <a:alpha val="47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Triangolo isoscele 8"/>
          <p:cNvSpPr/>
          <p:nvPr/>
        </p:nvSpPr>
        <p:spPr>
          <a:xfrm flipV="1">
            <a:off x="-35607" y="-13447"/>
            <a:ext cx="489701" cy="1295654"/>
          </a:xfrm>
          <a:prstGeom prst="triangle">
            <a:avLst>
              <a:gd name="adj" fmla="val 1390"/>
            </a:avLst>
          </a:prstGeom>
          <a:solidFill>
            <a:schemeClr val="accent5">
              <a:lumMod val="20000"/>
              <a:lumOff val="80000"/>
              <a:alpha val="39000"/>
            </a:schemeClr>
          </a:solidFill>
          <a:ln>
            <a:noFill/>
          </a:ln>
          <a:effectLst>
            <a:glow>
              <a:schemeClr val="accent1">
                <a:alpha val="41000"/>
              </a:schemeClr>
            </a:glo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09556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CBBF881-DD7A-4FAB-A1EC-60FEC5E29FD0}" type="datetimeFigureOut">
              <a:rPr lang="it-IT" smtClean="0"/>
              <a:t>16/04/2013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4077293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CBBF881-DD7A-4FAB-A1EC-60FEC5E29FD0}" type="datetimeFigureOut">
              <a:rPr lang="it-IT" smtClean="0"/>
              <a:t>16/04/2013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1446846-237F-4B19-9DB9-E9AED1B1CA91}" type="slidenum">
              <a:rPr lang="it-IT" smtClean="0"/>
              <a:t>‹N›</a:t>
            </a:fld>
            <a:endParaRPr lang="it-IT"/>
          </a:p>
        </p:txBody>
      </p:sp>
    </p:spTree>
    <p:extLst>
      <p:ext uri="{BB962C8B-B14F-4D97-AF65-F5344CB8AC3E}">
        <p14:creationId xmlns:p14="http://schemas.microsoft.com/office/powerpoint/2010/main" val="877410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BF881-DD7A-4FAB-A1EC-60FEC5E29FD0}" type="datetimeFigureOut">
              <a:rPr lang="it-IT" smtClean="0"/>
              <a:t>16/04/2013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46846-237F-4B19-9DB9-E9AED1B1CA91}" type="slidenum">
              <a:rPr lang="it-IT" smtClean="0"/>
              <a:t>‹N›</a:t>
            </a:fld>
            <a:endParaRPr lang="it-IT"/>
          </a:p>
        </p:txBody>
      </p:sp>
    </p:spTree>
    <p:extLst>
      <p:ext uri="{BB962C8B-B14F-4D97-AF65-F5344CB8AC3E}">
        <p14:creationId xmlns:p14="http://schemas.microsoft.com/office/powerpoint/2010/main" val="40910735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35" y="2708967"/>
            <a:ext cx="5302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olo 6"/>
          <p:cNvSpPr txBox="1">
            <a:spLocks/>
          </p:cNvSpPr>
          <p:nvPr/>
        </p:nvSpPr>
        <p:spPr bwMode="auto">
          <a:xfrm>
            <a:off x="1835696" y="-27384"/>
            <a:ext cx="7481455" cy="431800"/>
          </a:xfrm>
          <a:prstGeom prst="rect">
            <a:avLst/>
          </a:prstGeom>
          <a:noFill/>
          <a:ln>
            <a:noFill/>
          </a:ln>
          <a:extLst/>
        </p:spPr>
        <p:txBody>
          <a:bodyPr anchor="ctr"/>
          <a:lstStyle>
            <a:lvl1pPr algn="ctr" rtl="0" eaLnBrk="1" fontAlgn="base" hangingPunct="1">
              <a:spcBef>
                <a:spcPct val="0"/>
              </a:spcBef>
              <a:spcAft>
                <a:spcPct val="0"/>
              </a:spcAft>
              <a:defRPr sz="4400" kern="1200">
                <a:solidFill>
                  <a:schemeClr val="tx1"/>
                </a:solidFill>
                <a:latin typeface="Cambria" pitchFamily="18" charset="0"/>
                <a:ea typeface="+mj-ea"/>
                <a:cs typeface="+mj-cs"/>
              </a:defRPr>
            </a:lvl1pPr>
            <a:lvl2pPr algn="ctr" rtl="0" eaLnBrk="1" fontAlgn="base" hangingPunct="1">
              <a:spcBef>
                <a:spcPct val="0"/>
              </a:spcBef>
              <a:spcAft>
                <a:spcPct val="0"/>
              </a:spcAft>
              <a:defRPr sz="4400">
                <a:solidFill>
                  <a:schemeClr val="tx1"/>
                </a:solidFill>
                <a:latin typeface="Cambria" pitchFamily="18" charset="0"/>
              </a:defRPr>
            </a:lvl2pPr>
            <a:lvl3pPr algn="ctr" rtl="0" eaLnBrk="1" fontAlgn="base" hangingPunct="1">
              <a:spcBef>
                <a:spcPct val="0"/>
              </a:spcBef>
              <a:spcAft>
                <a:spcPct val="0"/>
              </a:spcAft>
              <a:defRPr sz="4400">
                <a:solidFill>
                  <a:schemeClr val="tx1"/>
                </a:solidFill>
                <a:latin typeface="Cambria" pitchFamily="18" charset="0"/>
              </a:defRPr>
            </a:lvl3pPr>
            <a:lvl4pPr algn="ctr" rtl="0" eaLnBrk="1" fontAlgn="base" hangingPunct="1">
              <a:spcBef>
                <a:spcPct val="0"/>
              </a:spcBef>
              <a:spcAft>
                <a:spcPct val="0"/>
              </a:spcAft>
              <a:defRPr sz="4400">
                <a:solidFill>
                  <a:schemeClr val="tx1"/>
                </a:solidFill>
                <a:latin typeface="Cambria" pitchFamily="18" charset="0"/>
              </a:defRPr>
            </a:lvl4pPr>
            <a:lvl5pPr algn="ctr" rtl="0" eaLnBrk="1" fontAlgn="base" hangingPunct="1">
              <a:spcBef>
                <a:spcPct val="0"/>
              </a:spcBef>
              <a:spcAft>
                <a:spcPct val="0"/>
              </a:spcAft>
              <a:defRPr sz="4400">
                <a:solidFill>
                  <a:schemeClr val="tx1"/>
                </a:solidFill>
                <a:latin typeface="Cambria" pitchFamily="18" charset="0"/>
              </a:defRPr>
            </a:lvl5pPr>
            <a:lvl6pPr marL="457200" algn="ctr" rtl="0" eaLnBrk="1" fontAlgn="base" hangingPunct="1">
              <a:spcBef>
                <a:spcPct val="0"/>
              </a:spcBef>
              <a:spcAft>
                <a:spcPct val="0"/>
              </a:spcAft>
              <a:defRPr sz="4400">
                <a:solidFill>
                  <a:schemeClr val="tx1"/>
                </a:solidFill>
                <a:latin typeface="Cambria" pitchFamily="18" charset="0"/>
              </a:defRPr>
            </a:lvl6pPr>
            <a:lvl7pPr marL="914400" algn="ctr" rtl="0" eaLnBrk="1" fontAlgn="base" hangingPunct="1">
              <a:spcBef>
                <a:spcPct val="0"/>
              </a:spcBef>
              <a:spcAft>
                <a:spcPct val="0"/>
              </a:spcAft>
              <a:defRPr sz="4400">
                <a:solidFill>
                  <a:schemeClr val="tx1"/>
                </a:solidFill>
                <a:latin typeface="Cambria" pitchFamily="18" charset="0"/>
              </a:defRPr>
            </a:lvl7pPr>
            <a:lvl8pPr marL="1371600" algn="ctr" rtl="0" eaLnBrk="1" fontAlgn="base" hangingPunct="1">
              <a:spcBef>
                <a:spcPct val="0"/>
              </a:spcBef>
              <a:spcAft>
                <a:spcPct val="0"/>
              </a:spcAft>
              <a:defRPr sz="4400">
                <a:solidFill>
                  <a:schemeClr val="tx1"/>
                </a:solidFill>
                <a:latin typeface="Cambria" pitchFamily="18" charset="0"/>
              </a:defRPr>
            </a:lvl8pPr>
            <a:lvl9pPr marL="1828800" algn="ctr" rtl="0" eaLnBrk="1" fontAlgn="base" hangingPunct="1">
              <a:spcBef>
                <a:spcPct val="0"/>
              </a:spcBef>
              <a:spcAft>
                <a:spcPct val="0"/>
              </a:spcAft>
              <a:defRPr sz="4400">
                <a:solidFill>
                  <a:schemeClr val="tx1"/>
                </a:solidFill>
                <a:latin typeface="Cambria" pitchFamily="18" charset="0"/>
              </a:defRPr>
            </a:lvl9pPr>
          </a:lstStyle>
          <a:p>
            <a:pPr algn="l" fontAlgn="auto">
              <a:spcAft>
                <a:spcPts val="0"/>
              </a:spcAft>
              <a:defRPr/>
            </a:pPr>
            <a:r>
              <a:rPr lang="it-IT" sz="1800" b="1" dirty="0" smtClean="0">
                <a:solidFill>
                  <a:schemeClr val="tx2">
                    <a:lumMod val="60000"/>
                    <a:lumOff val="40000"/>
                  </a:schemeClr>
                </a:solidFill>
                <a:latin typeface="+mj-lt"/>
              </a:rPr>
              <a:t>I </a:t>
            </a:r>
            <a:r>
              <a:rPr lang="it-IT" sz="1800" b="1" dirty="0">
                <a:solidFill>
                  <a:schemeClr val="tx2">
                    <a:lumMod val="60000"/>
                    <a:lumOff val="40000"/>
                  </a:schemeClr>
                </a:solidFill>
                <a:latin typeface="+mj-lt"/>
              </a:rPr>
              <a:t>punti di forza e debolezza del C</a:t>
            </a:r>
            <a:r>
              <a:rPr lang="it-IT" sz="1800" b="1" dirty="0" smtClean="0">
                <a:solidFill>
                  <a:schemeClr val="tx2">
                    <a:lumMod val="60000"/>
                    <a:lumOff val="40000"/>
                  </a:schemeClr>
                </a:solidFill>
                <a:latin typeface="+mj-lt"/>
              </a:rPr>
              <a:t>iclo di Gestione della Performance</a:t>
            </a:r>
            <a:endParaRPr lang="it-IT" sz="1800" b="1" dirty="0">
              <a:solidFill>
                <a:schemeClr val="tx2">
                  <a:lumMod val="60000"/>
                  <a:lumOff val="40000"/>
                </a:schemeClr>
              </a:solidFill>
              <a:latin typeface="+mj-lt"/>
            </a:endParaRPr>
          </a:p>
        </p:txBody>
      </p:sp>
      <p:pic>
        <p:nvPicPr>
          <p:cNvPr id="6"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04814" y="2709760"/>
            <a:ext cx="52705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riangolo isoscele 6"/>
          <p:cNvSpPr/>
          <p:nvPr/>
        </p:nvSpPr>
        <p:spPr>
          <a:xfrm>
            <a:off x="4427984" y="6127452"/>
            <a:ext cx="527050" cy="469900"/>
          </a:xfrm>
          <a:prstGeom prst="triangl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8" name="CasellaDiTesto 18"/>
          <p:cNvSpPr txBox="1">
            <a:spLocks noChangeArrowheads="1"/>
          </p:cNvSpPr>
          <p:nvPr/>
        </p:nvSpPr>
        <p:spPr bwMode="auto">
          <a:xfrm rot="21247318">
            <a:off x="2281464" y="5698636"/>
            <a:ext cx="4732337" cy="369332"/>
          </a:xfrm>
          <a:prstGeom prst="rect">
            <a:avLst/>
          </a:prstGeom>
          <a:solidFill>
            <a:srgbClr val="17375E"/>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b="1" dirty="0">
              <a:solidFill>
                <a:schemeClr val="bg1"/>
              </a:solidFill>
              <a:latin typeface="Cambria" pitchFamily="18" charset="0"/>
            </a:endParaRPr>
          </a:p>
        </p:txBody>
      </p:sp>
      <p:sp>
        <p:nvSpPr>
          <p:cNvPr id="9" name="CasellaDiTesto 52"/>
          <p:cNvSpPr txBox="1">
            <a:spLocks noChangeArrowheads="1"/>
          </p:cNvSpPr>
          <p:nvPr/>
        </p:nvSpPr>
        <p:spPr bwMode="auto">
          <a:xfrm>
            <a:off x="217689" y="472604"/>
            <a:ext cx="858996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it-IT" sz="1200" dirty="0">
                <a:latin typeface="Cambria" pitchFamily="18" charset="0"/>
              </a:rPr>
              <a:t>La Relazione sulla Performance costituisce l’elemento di sintesi del ciclo di gestione della performance con riferimento ad un periodo amministrativo e, allo stesso tempo, è l’elemento di analisi </a:t>
            </a:r>
            <a:r>
              <a:rPr lang="it-IT" sz="1200" dirty="0" smtClean="0">
                <a:latin typeface="Cambria" pitchFamily="18" charset="0"/>
              </a:rPr>
              <a:t>per </a:t>
            </a:r>
            <a:r>
              <a:rPr lang="it-IT" sz="1200" dirty="0">
                <a:latin typeface="Cambria" pitchFamily="18" charset="0"/>
              </a:rPr>
              <a:t>dare il via ad azioni migliorative e correttive future.</a:t>
            </a:r>
          </a:p>
          <a:p>
            <a:pPr algn="just" eaLnBrk="1" hangingPunct="1"/>
            <a:r>
              <a:rPr lang="it-IT" sz="1200" dirty="0" smtClean="0">
                <a:latin typeface="Cambria" pitchFamily="18" charset="0"/>
              </a:rPr>
              <a:t>Il 2012 è </a:t>
            </a:r>
            <a:r>
              <a:rPr lang="it-IT" sz="1200" dirty="0">
                <a:latin typeface="Cambria" pitchFamily="18" charset="0"/>
              </a:rPr>
              <a:t>stato l’anno in cui la CCIAA </a:t>
            </a:r>
            <a:r>
              <a:rPr lang="it-IT" sz="1200" dirty="0" smtClean="0">
                <a:latin typeface="Cambria" pitchFamily="18" charset="0"/>
              </a:rPr>
              <a:t>di Pistoia ha consolidato ulteriormente il processo </a:t>
            </a:r>
            <a:r>
              <a:rPr lang="it-IT" sz="1200" dirty="0">
                <a:latin typeface="Cambria" pitchFamily="18" charset="0"/>
              </a:rPr>
              <a:t>di gestione della </a:t>
            </a:r>
            <a:r>
              <a:rPr lang="it-IT" sz="1200" dirty="0" smtClean="0">
                <a:latin typeface="Cambria" pitchFamily="18" charset="0"/>
              </a:rPr>
              <a:t>performance, </a:t>
            </a:r>
            <a:r>
              <a:rPr lang="it-IT" sz="1200" dirty="0">
                <a:latin typeface="Cambria" pitchFamily="18" charset="0"/>
              </a:rPr>
              <a:t>così come è avvenuto per la maggior parte delle pubbliche amministrazioni tenute ad adeguarsi </a:t>
            </a:r>
            <a:r>
              <a:rPr lang="it-IT" sz="1200" dirty="0" smtClean="0">
                <a:latin typeface="Cambria" pitchFamily="18" charset="0"/>
              </a:rPr>
              <a:t>al </a:t>
            </a:r>
            <a:r>
              <a:rPr lang="it-IT" sz="1200" dirty="0" err="1">
                <a:latin typeface="Cambria" pitchFamily="18" charset="0"/>
              </a:rPr>
              <a:t>D.Lgs.</a:t>
            </a:r>
            <a:r>
              <a:rPr lang="it-IT" sz="1200" dirty="0">
                <a:latin typeface="Cambria" pitchFamily="18" charset="0"/>
              </a:rPr>
              <a:t> 150/09, </a:t>
            </a:r>
            <a:r>
              <a:rPr lang="it-IT" sz="1200" dirty="0" smtClean="0">
                <a:latin typeface="Cambria" pitchFamily="18" charset="0"/>
              </a:rPr>
              <a:t>strutturando quanto già sviluppato già da un paio d’anni all’interno dell’Ente nell’ambito della pianificazione e controllo. Evidente è stato, negli ultimi anni, l’impegno dell’Ente nell’introdurre e diffondere a tutti i livelli dell’organizzazione, la cultura, le logiche e gli strumenti caratterizzanti un efficace sistema di </a:t>
            </a:r>
            <a:r>
              <a:rPr lang="it-IT" sz="1200" dirty="0">
                <a:latin typeface="Cambria" pitchFamily="18" charset="0"/>
              </a:rPr>
              <a:t>Pianificazione, controllo e valutazione, basato sulla trasparenza, sulla coerenza del processo stesso e sul rispetto di determinati standard </a:t>
            </a:r>
            <a:r>
              <a:rPr lang="it-IT" sz="1200" dirty="0" smtClean="0">
                <a:latin typeface="Cambria" pitchFamily="18" charset="0"/>
              </a:rPr>
              <a:t>normativi. Tuttavia il cammino da intraprendere è complesso e lungo e richiede una forte attenzione nell’approcciarsi agli elementi innovativi da attivare per adempiere al dettato normativo non trascurando però quanto già «a regime» ma approcciandosi ad una logica di miglioramento continuo del ciclo della performance al fine di </a:t>
            </a:r>
            <a:r>
              <a:rPr lang="it-IT" sz="1200" dirty="0">
                <a:latin typeface="Cambria" pitchFamily="18" charset="0"/>
              </a:rPr>
              <a:t>garantire </a:t>
            </a:r>
            <a:r>
              <a:rPr lang="it-IT" sz="1200" dirty="0" smtClean="0">
                <a:latin typeface="Cambria" pitchFamily="18" charset="0"/>
              </a:rPr>
              <a:t>una sua </a:t>
            </a:r>
            <a:r>
              <a:rPr lang="it-IT" sz="1200" dirty="0">
                <a:latin typeface="Cambria" pitchFamily="18" charset="0"/>
              </a:rPr>
              <a:t>piena implementazione formale e sostanziale</a:t>
            </a:r>
            <a:r>
              <a:rPr lang="it-IT" sz="1200" dirty="0" smtClean="0">
                <a:latin typeface="Cambria" pitchFamily="18" charset="0"/>
              </a:rPr>
              <a:t>.  </a:t>
            </a:r>
            <a:r>
              <a:rPr lang="it-IT" sz="1200" dirty="0">
                <a:latin typeface="Cambria" pitchFamily="18" charset="0"/>
              </a:rPr>
              <a:t>In tale ottica, sono </a:t>
            </a:r>
            <a:r>
              <a:rPr lang="it-IT" sz="1200" dirty="0" smtClean="0">
                <a:latin typeface="Cambria" pitchFamily="18" charset="0"/>
              </a:rPr>
              <a:t>di seguito elencati i </a:t>
            </a:r>
            <a:r>
              <a:rPr lang="it-IT" sz="1200" dirty="0">
                <a:latin typeface="Cambria" pitchFamily="18" charset="0"/>
              </a:rPr>
              <a:t>punti di forza e di debolezza che hanno caratterizzato il ciclo di gestione della performance per l’anno </a:t>
            </a:r>
            <a:r>
              <a:rPr lang="it-IT" sz="1200" dirty="0" smtClean="0">
                <a:latin typeface="Cambria" pitchFamily="18" charset="0"/>
              </a:rPr>
              <a:t>2012:</a:t>
            </a:r>
            <a:endParaRPr lang="it-IT" sz="1200" dirty="0">
              <a:latin typeface="Cambria" pitchFamily="18" charset="0"/>
            </a:endParaRPr>
          </a:p>
        </p:txBody>
      </p:sp>
      <p:sp>
        <p:nvSpPr>
          <p:cNvPr id="10" name="Text Box 73"/>
          <p:cNvSpPr txBox="1">
            <a:spLocks noChangeArrowheads="1"/>
          </p:cNvSpPr>
          <p:nvPr/>
        </p:nvSpPr>
        <p:spPr bwMode="auto">
          <a:xfrm rot="21261276">
            <a:off x="749521" y="2886933"/>
            <a:ext cx="3765685" cy="2990562"/>
          </a:xfrm>
          <a:prstGeom prst="rect">
            <a:avLst/>
          </a:prstGeom>
          <a:solidFill>
            <a:schemeClr val="bg1"/>
          </a:solidFill>
          <a:ln>
            <a:noFill/>
          </a:ln>
          <a:effectLst/>
          <a:extLst/>
        </p:spPr>
        <p:txBody>
          <a:bodyPr wrap="square">
            <a:spAutoFit/>
          </a:bodyPr>
          <a:lstStyle>
            <a:lvl1pPr marL="171450" indent="-1714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Aft>
                <a:spcPts val="150"/>
              </a:spcAft>
              <a:buFont typeface="Wingdings" pitchFamily="2" charset="2"/>
              <a:buChar char="§"/>
            </a:pPr>
            <a:r>
              <a:rPr lang="it-IT" sz="1000" dirty="0" smtClean="0">
                <a:latin typeface="Cambria" pitchFamily="18" charset="0"/>
              </a:rPr>
              <a:t>Definizione di target non-autoreferenziali grazie all’utilizzo delle informazioni sulle performance ottenute derivanti dal progetto Benchmarking Toscano</a:t>
            </a:r>
          </a:p>
          <a:p>
            <a:pPr>
              <a:spcAft>
                <a:spcPts val="150"/>
              </a:spcAft>
              <a:buFont typeface="Wingdings" pitchFamily="2" charset="2"/>
              <a:buChar char="§"/>
            </a:pPr>
            <a:r>
              <a:rPr lang="it-IT" sz="1000" dirty="0" smtClean="0">
                <a:latin typeface="Cambria" pitchFamily="18" charset="0"/>
              </a:rPr>
              <a:t>Il monitoraggio costante ed attento dell’evoluzione dei principali indicatori di performance contribuisce a sviluppare nel tempo una maggiore coerenza delle azioni intraprese con la strategia dell’Ente</a:t>
            </a:r>
          </a:p>
          <a:p>
            <a:pPr>
              <a:spcAft>
                <a:spcPts val="150"/>
              </a:spcAft>
              <a:buFont typeface="Wingdings" pitchFamily="2" charset="2"/>
              <a:buChar char="§"/>
            </a:pPr>
            <a:r>
              <a:rPr lang="it-IT" sz="1000" dirty="0" smtClean="0">
                <a:latin typeface="Cambria" pitchFamily="18" charset="0"/>
              </a:rPr>
              <a:t>Viene garantito </a:t>
            </a:r>
            <a:r>
              <a:rPr lang="it-IT" sz="1000" dirty="0">
                <a:latin typeface="Cambria" pitchFamily="18" charset="0"/>
              </a:rPr>
              <a:t>l’effettivo collegamento ed </a:t>
            </a:r>
            <a:r>
              <a:rPr lang="it-IT" sz="1000" dirty="0" smtClean="0">
                <a:latin typeface="Cambria" pitchFamily="18" charset="0"/>
              </a:rPr>
              <a:t>l’integrazione </a:t>
            </a:r>
            <a:r>
              <a:rPr lang="it-IT" sz="1000" dirty="0">
                <a:latin typeface="Cambria" pitchFamily="18" charset="0"/>
              </a:rPr>
              <a:t>tra la pianificazione </a:t>
            </a:r>
            <a:r>
              <a:rPr lang="it-IT" sz="1000" dirty="0" smtClean="0">
                <a:latin typeface="Cambria" pitchFamily="18" charset="0"/>
              </a:rPr>
              <a:t>della performance </a:t>
            </a:r>
            <a:r>
              <a:rPr lang="it-IT" sz="1000" dirty="0">
                <a:latin typeface="Cambria" pitchFamily="18" charset="0"/>
              </a:rPr>
              <a:t>e la programmazione economico-finanziaria e di bilancio </a:t>
            </a:r>
            <a:endParaRPr lang="it-IT" sz="1000" dirty="0" smtClean="0">
              <a:latin typeface="Cambria" pitchFamily="18" charset="0"/>
            </a:endParaRPr>
          </a:p>
          <a:p>
            <a:pPr>
              <a:spcAft>
                <a:spcPts val="150"/>
              </a:spcAft>
              <a:buFont typeface="Wingdings" pitchFamily="2" charset="2"/>
              <a:buChar char="§"/>
            </a:pPr>
            <a:r>
              <a:rPr lang="it-IT" sz="1000" dirty="0" smtClean="0">
                <a:latin typeface="Cambria" pitchFamily="18" charset="0"/>
              </a:rPr>
              <a:t>Piena integrazione degli strumenti (BSC, benchmarking, </a:t>
            </a:r>
            <a:r>
              <a:rPr lang="it-IT" sz="1000" dirty="0" err="1" smtClean="0">
                <a:latin typeface="Cambria" pitchFamily="18" charset="0"/>
              </a:rPr>
              <a:t>customer</a:t>
            </a:r>
            <a:r>
              <a:rPr lang="it-IT" sz="1000" dirty="0" smtClean="0">
                <a:latin typeface="Cambria" pitchFamily="18" charset="0"/>
              </a:rPr>
              <a:t>, ..) a supporto del ciclo di gestione della performance</a:t>
            </a:r>
          </a:p>
          <a:p>
            <a:pPr>
              <a:spcAft>
                <a:spcPts val="150"/>
              </a:spcAft>
              <a:buFont typeface="Wingdings" pitchFamily="2" charset="2"/>
              <a:buChar char="§"/>
            </a:pPr>
            <a:r>
              <a:rPr lang="it-IT" sz="1000" dirty="0">
                <a:latin typeface="Cambria" pitchFamily="18" charset="0"/>
              </a:rPr>
              <a:t>I</a:t>
            </a:r>
            <a:r>
              <a:rPr lang="it-IT" sz="1000" dirty="0" smtClean="0">
                <a:latin typeface="Cambria" pitchFamily="18" charset="0"/>
              </a:rPr>
              <a:t>mpegno </a:t>
            </a:r>
            <a:r>
              <a:rPr lang="it-IT" sz="1000" dirty="0">
                <a:latin typeface="Cambria" pitchFamily="18" charset="0"/>
              </a:rPr>
              <a:t>nel mettere in atto iniziative di comunicazione  </a:t>
            </a:r>
            <a:r>
              <a:rPr lang="it-IT" sz="1000" dirty="0" smtClean="0">
                <a:latin typeface="Cambria" pitchFamily="18" charset="0"/>
              </a:rPr>
              <a:t> volto a rafforzare </a:t>
            </a:r>
            <a:r>
              <a:rPr lang="it-IT" sz="1000" dirty="0">
                <a:latin typeface="Cambria" pitchFamily="18" charset="0"/>
              </a:rPr>
              <a:t>il dialogo costruttivo tra la Camera di Commercio e gli stakeholder esterni al fine di far emergere i temi strategici da affrontare e le criticità da superare in un’ ottica di pianificazione </a:t>
            </a:r>
            <a:r>
              <a:rPr lang="it-IT" sz="1000" dirty="0" smtClean="0">
                <a:latin typeface="Cambria" pitchFamily="18" charset="0"/>
              </a:rPr>
              <a:t>partecipata</a:t>
            </a:r>
          </a:p>
          <a:p>
            <a:pPr>
              <a:spcAft>
                <a:spcPts val="150"/>
              </a:spcAft>
              <a:buFont typeface="Wingdings" pitchFamily="2" charset="2"/>
              <a:buChar char="§"/>
            </a:pPr>
            <a:r>
              <a:rPr lang="it-IT" sz="1000" dirty="0">
                <a:solidFill>
                  <a:srgbClr val="000000"/>
                </a:solidFill>
                <a:latin typeface="Cambria" pitchFamily="18" charset="0"/>
              </a:rPr>
              <a:t>Piena trasparenza dei risultati raggiunti</a:t>
            </a:r>
            <a:endParaRPr lang="it-IT" sz="1000" dirty="0">
              <a:latin typeface="Cambria" pitchFamily="18" charset="0"/>
            </a:endParaRPr>
          </a:p>
        </p:txBody>
      </p:sp>
      <p:sp>
        <p:nvSpPr>
          <p:cNvPr id="11" name="Text Box 75"/>
          <p:cNvSpPr txBox="1">
            <a:spLocks noChangeArrowheads="1"/>
          </p:cNvSpPr>
          <p:nvPr/>
        </p:nvSpPr>
        <p:spPr bwMode="auto">
          <a:xfrm rot="21224154">
            <a:off x="4617815" y="3948057"/>
            <a:ext cx="3466725" cy="1528624"/>
          </a:xfrm>
          <a:prstGeom prst="rect">
            <a:avLst/>
          </a:prstGeom>
          <a:solidFill>
            <a:schemeClr val="bg1"/>
          </a:solidFill>
          <a:ln>
            <a:noFill/>
          </a:ln>
          <a:effectLst/>
          <a:extLst/>
        </p:spPr>
        <p:txBody>
          <a:bodyPr wrap="square">
            <a:spAutoFit/>
          </a:bodyPr>
          <a:lstStyle>
            <a:lvl1pPr marL="171450" indent="-1714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ts val="0"/>
              </a:spcBef>
              <a:spcAft>
                <a:spcPts val="150"/>
              </a:spcAft>
              <a:buFont typeface="Wingdings" pitchFamily="2" charset="2"/>
              <a:buChar char="§"/>
            </a:pPr>
            <a:r>
              <a:rPr lang="it-IT" sz="1000" dirty="0" smtClean="0">
                <a:latin typeface="Cambria" pitchFamily="18" charset="0"/>
              </a:rPr>
              <a:t>Necessità di continuare a sensibilizzare, in modo costante, </a:t>
            </a:r>
            <a:r>
              <a:rPr lang="it-IT" sz="1000" dirty="0">
                <a:latin typeface="Cambria" pitchFamily="18" charset="0"/>
              </a:rPr>
              <a:t>le </a:t>
            </a:r>
            <a:r>
              <a:rPr lang="it-IT" sz="1000" dirty="0" smtClean="0">
                <a:latin typeface="Cambria" pitchFamily="18" charset="0"/>
              </a:rPr>
              <a:t>componenti operative </a:t>
            </a:r>
            <a:r>
              <a:rPr lang="it-IT" sz="1000" dirty="0">
                <a:latin typeface="Cambria" pitchFamily="18" charset="0"/>
              </a:rPr>
              <a:t>alle logiche che guidano </a:t>
            </a:r>
            <a:r>
              <a:rPr lang="it-IT" sz="1000" dirty="0" smtClean="0">
                <a:latin typeface="Cambria" pitchFamily="18" charset="0"/>
              </a:rPr>
              <a:t>la </a:t>
            </a:r>
            <a:r>
              <a:rPr lang="it-IT" sz="1000" dirty="0">
                <a:latin typeface="Cambria" pitchFamily="18" charset="0"/>
              </a:rPr>
              <a:t>gestione </a:t>
            </a:r>
            <a:r>
              <a:rPr lang="it-IT" sz="1000" dirty="0" smtClean="0">
                <a:latin typeface="Cambria" pitchFamily="18" charset="0"/>
              </a:rPr>
              <a:t>del ciclo della performance.</a:t>
            </a:r>
          </a:p>
          <a:p>
            <a:pPr eaLnBrk="1" fontAlgn="auto" hangingPunct="1">
              <a:spcBef>
                <a:spcPts val="0"/>
              </a:spcBef>
              <a:spcAft>
                <a:spcPts val="150"/>
              </a:spcAft>
              <a:buFont typeface="Wingdings" pitchFamily="2" charset="2"/>
              <a:buChar char="§"/>
              <a:defRPr/>
            </a:pPr>
            <a:r>
              <a:rPr lang="it-IT" sz="1000" dirty="0">
                <a:latin typeface="Cambria" pitchFamily="18" charset="0"/>
              </a:rPr>
              <a:t>Maggiore coinvolgimento della struttura interna nell’attività di feedback </a:t>
            </a:r>
            <a:r>
              <a:rPr lang="it-IT" sz="1000" dirty="0" err="1">
                <a:latin typeface="Cambria" pitchFamily="18" charset="0"/>
              </a:rPr>
              <a:t>infrannuale</a:t>
            </a:r>
            <a:r>
              <a:rPr lang="it-IT" sz="1000" dirty="0">
                <a:latin typeface="Cambria" pitchFamily="18" charset="0"/>
              </a:rPr>
              <a:t> </a:t>
            </a:r>
            <a:r>
              <a:rPr lang="it-IT" sz="1000" dirty="0">
                <a:latin typeface="Cambria" pitchFamily="18" charset="0"/>
                <a:ea typeface="Verdana" pitchFamily="34" charset="0"/>
                <a:cs typeface="Verdana" pitchFamily="34" charset="0"/>
              </a:rPr>
              <a:t>e conseguente passaggio dalla produzione del dato al suo effettivo “utilizzo”</a:t>
            </a:r>
            <a:endParaRPr lang="it-IT" sz="1000" dirty="0">
              <a:latin typeface="Cambria" pitchFamily="18" charset="0"/>
            </a:endParaRPr>
          </a:p>
          <a:p>
            <a:pPr eaLnBrk="1" fontAlgn="auto" hangingPunct="1">
              <a:spcBef>
                <a:spcPts val="0"/>
              </a:spcBef>
              <a:spcAft>
                <a:spcPts val="150"/>
              </a:spcAft>
              <a:buFont typeface="Wingdings" pitchFamily="2" charset="2"/>
              <a:buChar char="§"/>
              <a:defRPr/>
            </a:pPr>
            <a:r>
              <a:rPr lang="it-IT" sz="1000" dirty="0">
                <a:latin typeface="Cambria" pitchFamily="18" charset="0"/>
                <a:ea typeface="Verdana" pitchFamily="34" charset="0"/>
                <a:cs typeface="Verdana" pitchFamily="34" charset="0"/>
              </a:rPr>
              <a:t>Messa a regime del sistema di monitoraggio dei processi anche in termini di </a:t>
            </a:r>
            <a:r>
              <a:rPr lang="it-IT" sz="1000" dirty="0" smtClean="0">
                <a:latin typeface="Cambria" pitchFamily="18" charset="0"/>
                <a:ea typeface="Verdana" pitchFamily="34" charset="0"/>
                <a:cs typeface="Verdana" pitchFamily="34" charset="0"/>
              </a:rPr>
              <a:t>costo</a:t>
            </a:r>
          </a:p>
        </p:txBody>
      </p:sp>
    </p:spTree>
    <p:extLst>
      <p:ext uri="{BB962C8B-B14F-4D97-AF65-F5344CB8AC3E}">
        <p14:creationId xmlns:p14="http://schemas.microsoft.com/office/powerpoint/2010/main" val="3857658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F79B6D02-8EAA-4991-9EBF-B7B55532E5B5}" type="slidenum">
              <a:rPr lang="it-IT"/>
              <a:pPr>
                <a:defRPr/>
              </a:pPr>
              <a:t>2</a:t>
            </a:fld>
            <a:endParaRPr lang="it-IT" dirty="0"/>
          </a:p>
        </p:txBody>
      </p:sp>
      <p:sp>
        <p:nvSpPr>
          <p:cNvPr id="6" name="Titolo 6"/>
          <p:cNvSpPr txBox="1">
            <a:spLocks/>
          </p:cNvSpPr>
          <p:nvPr/>
        </p:nvSpPr>
        <p:spPr bwMode="auto">
          <a:xfrm>
            <a:off x="1907903" y="-10527"/>
            <a:ext cx="6480522" cy="431800"/>
          </a:xfrm>
          <a:prstGeom prst="rect">
            <a:avLst/>
          </a:prstGeom>
          <a:noFill/>
          <a:ln>
            <a:noFill/>
          </a:ln>
          <a:extLst/>
        </p:spPr>
        <p:txBody>
          <a:bodyPr anchor="ctr"/>
          <a:lstStyle>
            <a:defPPr>
              <a:defRPr lang="it-IT"/>
            </a:defPPr>
            <a:lvl1pPr fontAlgn="auto">
              <a:spcBef>
                <a:spcPct val="0"/>
              </a:spcBef>
              <a:spcAft>
                <a:spcPts val="0"/>
              </a:spcAft>
              <a:defRPr b="1">
                <a:solidFill>
                  <a:schemeClr val="tx2">
                    <a:lumMod val="60000"/>
                    <a:lumOff val="40000"/>
                  </a:schemeClr>
                </a:solidFill>
                <a:latin typeface="+mj-lt"/>
                <a:ea typeface="+mj-ea"/>
                <a:cs typeface="+mj-cs"/>
              </a:defRPr>
            </a:lvl1pPr>
            <a:lvl2pPr algn="ctr" fontAlgn="base">
              <a:spcBef>
                <a:spcPct val="0"/>
              </a:spcBef>
              <a:spcAft>
                <a:spcPct val="0"/>
              </a:spcAft>
              <a:defRPr sz="4400">
                <a:latin typeface="Cambria" pitchFamily="18" charset="0"/>
              </a:defRPr>
            </a:lvl2pPr>
            <a:lvl3pPr algn="ctr" fontAlgn="base">
              <a:spcBef>
                <a:spcPct val="0"/>
              </a:spcBef>
              <a:spcAft>
                <a:spcPct val="0"/>
              </a:spcAft>
              <a:defRPr sz="4400">
                <a:latin typeface="Cambria" pitchFamily="18" charset="0"/>
              </a:defRPr>
            </a:lvl3pPr>
            <a:lvl4pPr algn="ctr" fontAlgn="base">
              <a:spcBef>
                <a:spcPct val="0"/>
              </a:spcBef>
              <a:spcAft>
                <a:spcPct val="0"/>
              </a:spcAft>
              <a:defRPr sz="4400">
                <a:latin typeface="Cambria" pitchFamily="18" charset="0"/>
              </a:defRPr>
            </a:lvl4pPr>
            <a:lvl5pPr algn="ctr" fontAlgn="base">
              <a:spcBef>
                <a:spcPct val="0"/>
              </a:spcBef>
              <a:spcAft>
                <a:spcPct val="0"/>
              </a:spcAft>
              <a:defRPr sz="4400">
                <a:latin typeface="Cambria" pitchFamily="18" charset="0"/>
              </a:defRPr>
            </a:lvl5pPr>
            <a:lvl6pPr marL="457200" algn="ctr" fontAlgn="base">
              <a:spcBef>
                <a:spcPct val="0"/>
              </a:spcBef>
              <a:spcAft>
                <a:spcPct val="0"/>
              </a:spcAft>
              <a:defRPr sz="4400">
                <a:latin typeface="Cambria" pitchFamily="18" charset="0"/>
              </a:defRPr>
            </a:lvl6pPr>
            <a:lvl7pPr marL="914400" algn="ctr" fontAlgn="base">
              <a:spcBef>
                <a:spcPct val="0"/>
              </a:spcBef>
              <a:spcAft>
                <a:spcPct val="0"/>
              </a:spcAft>
              <a:defRPr sz="4400">
                <a:latin typeface="Cambria" pitchFamily="18" charset="0"/>
              </a:defRPr>
            </a:lvl7pPr>
            <a:lvl8pPr marL="1371600" algn="ctr" fontAlgn="base">
              <a:spcBef>
                <a:spcPct val="0"/>
              </a:spcBef>
              <a:spcAft>
                <a:spcPct val="0"/>
              </a:spcAft>
              <a:defRPr sz="4400">
                <a:latin typeface="Cambria" pitchFamily="18" charset="0"/>
              </a:defRPr>
            </a:lvl8pPr>
            <a:lvl9pPr marL="1828800" algn="ctr" fontAlgn="base">
              <a:spcBef>
                <a:spcPct val="0"/>
              </a:spcBef>
              <a:spcAft>
                <a:spcPct val="0"/>
              </a:spcAft>
              <a:defRPr sz="4400">
                <a:latin typeface="Cambria" pitchFamily="18" charset="0"/>
              </a:defRPr>
            </a:lvl9pPr>
          </a:lstStyle>
          <a:p>
            <a:r>
              <a:rPr lang="it-IT" dirty="0" smtClean="0"/>
              <a:t>I </a:t>
            </a:r>
            <a:r>
              <a:rPr lang="it-IT" dirty="0"/>
              <a:t>punti di forza e debolezza del C</a:t>
            </a:r>
            <a:r>
              <a:rPr lang="it-IT" dirty="0"/>
              <a:t>iclo di Gestione della Performance</a:t>
            </a:r>
            <a:endParaRPr lang="it-IT"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505746"/>
            <a:ext cx="2411414" cy="1760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9" name="Rettangolo 33"/>
          <p:cNvSpPr>
            <a:spLocks noChangeArrowheads="1"/>
          </p:cNvSpPr>
          <p:nvPr/>
        </p:nvSpPr>
        <p:spPr bwMode="auto">
          <a:xfrm>
            <a:off x="47625" y="404664"/>
            <a:ext cx="9096375" cy="1277273"/>
          </a:xfrm>
          <a:prstGeom prst="rect">
            <a:avLst/>
          </a:prstGeom>
          <a:noFill/>
          <a:ln w="9525">
            <a:noFill/>
            <a:miter lim="800000"/>
            <a:headEnd/>
            <a:tailEnd/>
          </a:ln>
        </p:spPr>
        <p:txBody>
          <a:bodyPr>
            <a:spAutoFit/>
          </a:bodyPr>
          <a:lstStyle/>
          <a:p>
            <a:pPr algn="just"/>
            <a:r>
              <a:rPr lang="it-IT" sz="1100" dirty="0">
                <a:latin typeface="Cambria" pitchFamily="18" charset="0"/>
              </a:rPr>
              <a:t>La CCIAA di Pistoia adotta un modello di Check-up che consente di rilevare il grado di attuazione delle metodologie in essere e del relativo livello di rispetto dei principi e requisiti previsti dalla normativa (</a:t>
            </a:r>
            <a:r>
              <a:rPr lang="it-IT" sz="1100" dirty="0" err="1">
                <a:latin typeface="Cambria" pitchFamily="18" charset="0"/>
              </a:rPr>
              <a:t>D.Lgs.</a:t>
            </a:r>
            <a:r>
              <a:rPr lang="it-IT" sz="1100" dirty="0">
                <a:latin typeface="Cambria" pitchFamily="18" charset="0"/>
              </a:rPr>
              <a:t> 150/09 Delibere CIVIT e Linee Guida </a:t>
            </a:r>
            <a:r>
              <a:rPr lang="it-IT" sz="1100" dirty="0" err="1">
                <a:latin typeface="Cambria" pitchFamily="18" charset="0"/>
              </a:rPr>
              <a:t>Unioncamere</a:t>
            </a:r>
            <a:r>
              <a:rPr lang="it-IT" sz="1100" dirty="0">
                <a:latin typeface="Cambria" pitchFamily="18" charset="0"/>
              </a:rPr>
              <a:t> Nazionale). Il modello di Check-Up costituisce un sistema di diagnosi idoneo a valutare lo stato di salute/efficacia dei Sistemi di Misurazione e Valutazione in essere nelle CCIAA (estendendo la valutazione all’intero Ciclo della Performance). Esso fornisce un vero e proprio modello di monitoraggio del Sistema in essere per attività di Audit e garantisce la produzione di un flusso informativo come punto di partenza per l’implementazione di un Piano di “miglioramento” del sistema. Di seguito viene riportata una sintesi delle variazioni intervenute durante il corso del </a:t>
            </a:r>
            <a:r>
              <a:rPr lang="it-IT" sz="1100" dirty="0" smtClean="0">
                <a:latin typeface="Cambria" pitchFamily="18" charset="0"/>
              </a:rPr>
              <a:t>2012 </a:t>
            </a:r>
            <a:r>
              <a:rPr lang="it-IT" sz="1100" dirty="0">
                <a:latin typeface="Cambria" pitchFamily="18" charset="0"/>
              </a:rPr>
              <a:t>e che hanno determinato un miglioramento dei risultati derivanti dal Check-up </a:t>
            </a:r>
          </a:p>
        </p:txBody>
      </p:sp>
      <p:sp>
        <p:nvSpPr>
          <p:cNvPr id="44" name="Freccia a destra 43"/>
          <p:cNvSpPr/>
          <p:nvPr/>
        </p:nvSpPr>
        <p:spPr>
          <a:xfrm>
            <a:off x="3995738" y="2294762"/>
            <a:ext cx="504254" cy="360362"/>
          </a:xfrm>
          <a:prstGeom prst="rightArrow">
            <a:avLst/>
          </a:prstGeom>
          <a:solidFill>
            <a:schemeClr val="accent1">
              <a:lumMod val="40000"/>
              <a:lumOff val="60000"/>
            </a:schemeClr>
          </a:solidFill>
          <a:ln w="31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graphicFrame>
        <p:nvGraphicFramePr>
          <p:cNvPr id="47134" name="Group 30"/>
          <p:cNvGraphicFramePr>
            <a:graphicFrameLocks noGrp="1"/>
          </p:cNvGraphicFramePr>
          <p:nvPr>
            <p:extLst>
              <p:ext uri="{D42A27DB-BD31-4B8C-83A1-F6EECF244321}">
                <p14:modId xmlns:p14="http://schemas.microsoft.com/office/powerpoint/2010/main" val="2386305340"/>
              </p:ext>
            </p:extLst>
          </p:nvPr>
        </p:nvGraphicFramePr>
        <p:xfrm>
          <a:off x="7628" y="3356992"/>
          <a:ext cx="9145588" cy="3072943"/>
        </p:xfrm>
        <a:graphic>
          <a:graphicData uri="http://schemas.openxmlformats.org/drawingml/2006/table">
            <a:tbl>
              <a:tblPr/>
              <a:tblGrid>
                <a:gridCol w="2160241"/>
                <a:gridCol w="6985347"/>
              </a:tblGrid>
              <a:tr h="2386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1" i="0" u="none" strike="noStrike" cap="none" normalizeH="0" baseline="0" dirty="0" smtClean="0">
                          <a:ln>
                            <a:noFill/>
                          </a:ln>
                          <a:solidFill>
                            <a:srgbClr val="FFFFFF"/>
                          </a:solidFill>
                          <a:effectLst/>
                          <a:latin typeface="Cambria" pitchFamily="18" charset="0"/>
                        </a:rPr>
                        <a:t>OGGETTO DI RIFERIMENTO</a:t>
                      </a:r>
                    </a:p>
                  </a:txBody>
                  <a:tcPr marL="91446" marR="91446" marT="45687" marB="45687" anchor="ctr"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rgbClr val="4BACC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100" b="1" i="0" u="none" strike="noStrike" cap="none" normalizeH="0" baseline="0" dirty="0" smtClean="0">
                          <a:ln>
                            <a:noFill/>
                          </a:ln>
                          <a:solidFill>
                            <a:srgbClr val="FFFFFF"/>
                          </a:solidFill>
                          <a:effectLst/>
                          <a:latin typeface="Cambria" pitchFamily="18" charset="0"/>
                        </a:rPr>
                        <a:t>PRINCIPALI ELEMENTI MIGLIORATIVI INTERCORSI NEL 2012</a:t>
                      </a:r>
                    </a:p>
                  </a:txBody>
                  <a:tcPr marL="91446" marR="91446" marT="45687" marB="45687" anchor="ctr"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rgbClr val="4BACC6"/>
                    </a:solidFill>
                  </a:tcPr>
                </a:tc>
              </a:tr>
              <a:tr h="371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smtClean="0">
                          <a:ln>
                            <a:noFill/>
                          </a:ln>
                          <a:solidFill>
                            <a:srgbClr val="000000"/>
                          </a:solidFill>
                          <a:effectLst/>
                          <a:latin typeface="Cambria" pitchFamily="18" charset="0"/>
                        </a:rPr>
                        <a:t>MODELLO DI FUNZIONAMENTO</a:t>
                      </a:r>
                    </a:p>
                  </a:txBody>
                  <a:tcPr marL="91446" marR="91446" marT="45687" marB="45687"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Piena integrazione degli strumenti (BSC, benchmarking, </a:t>
                      </a:r>
                      <a:r>
                        <a:rPr kumimoji="0" lang="it-IT" sz="1050" b="0" i="0" u="none" strike="noStrike" cap="none" normalizeH="0" baseline="0" dirty="0" err="1" smtClean="0">
                          <a:ln>
                            <a:noFill/>
                          </a:ln>
                          <a:solidFill>
                            <a:srgbClr val="000000"/>
                          </a:solidFill>
                          <a:effectLst/>
                          <a:latin typeface="Cambria" pitchFamily="18" charset="0"/>
                        </a:rPr>
                        <a:t>customer</a:t>
                      </a:r>
                      <a:r>
                        <a:rPr kumimoji="0" lang="it-IT" sz="1050" b="0" i="0" u="none" strike="noStrike" cap="none" normalizeH="0" baseline="0" dirty="0" smtClean="0">
                          <a:ln>
                            <a:noFill/>
                          </a:ln>
                          <a:solidFill>
                            <a:srgbClr val="000000"/>
                          </a:solidFill>
                          <a:effectLst/>
                          <a:latin typeface="Cambria" pitchFamily="18" charset="0"/>
                        </a:rPr>
                        <a:t>, ..) a supporto del ciclo di gestione della performance</a:t>
                      </a:r>
                    </a:p>
                  </a:txBody>
                  <a:tcPr marL="91446" marR="91446" marT="45687" marB="45687"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r>
              <a:tr h="371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smtClean="0">
                          <a:ln>
                            <a:noFill/>
                          </a:ln>
                          <a:solidFill>
                            <a:srgbClr val="000000"/>
                          </a:solidFill>
                          <a:effectLst/>
                          <a:latin typeface="Cambria" pitchFamily="18" charset="0"/>
                        </a:rPr>
                        <a:t>PIANIFICAZIONE STRATEGICA</a:t>
                      </a:r>
                    </a:p>
                  </a:txBody>
                  <a:tcPr marL="91446" marR="91446" marT="45687" marB="45687" horzOverflow="overflow">
                    <a:lnL>
                      <a:noFill/>
                    </a:lnL>
                    <a:lnR>
                      <a:noFill/>
                    </a:lnR>
                    <a:lnT>
                      <a:noFill/>
                    </a:lnT>
                    <a:lnB>
                      <a:noFill/>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Cambria" pitchFamily="18" charset="0"/>
                        </a:rPr>
                        <a:t>Individuazione di target con respiro triennale ragionati sulla base delle risultanze del controllo (anche benchmarking)</a:t>
                      </a:r>
                    </a:p>
                  </a:txBody>
                  <a:tcPr marL="91446" marR="91446" marT="45687" marB="45687" horzOverflow="overflow">
                    <a:lnL>
                      <a:noFill/>
                    </a:lnL>
                    <a:lnR>
                      <a:noFill/>
                    </a:lnR>
                    <a:lnT>
                      <a:noFill/>
                    </a:lnT>
                    <a:lnB>
                      <a:noFill/>
                    </a:lnB>
                    <a:lnTlToBr>
                      <a:noFill/>
                    </a:lnTlToBr>
                    <a:lnBlToTr>
                      <a:noFill/>
                    </a:lnBlToTr>
                    <a:solidFill>
                      <a:schemeClr val="bg1"/>
                    </a:solidFill>
                  </a:tcPr>
                </a:tc>
              </a:tr>
              <a:tr h="5171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PROGRAMMAZIONE E CONTROLLO</a:t>
                      </a:r>
                    </a:p>
                  </a:txBody>
                  <a:tcPr marL="91446" marR="91446" marT="45687" marB="45687" horzOverflow="overflow">
                    <a:lnL>
                      <a:noFill/>
                    </a:lnL>
                    <a:lnR>
                      <a:noFill/>
                    </a:lnR>
                    <a:lnT>
                      <a:noFill/>
                    </a:lnT>
                    <a:lnB>
                      <a:noFill/>
                    </a:lnB>
                    <a:lnTlToBr>
                      <a:noFill/>
                    </a:lnTlToBr>
                    <a:lnBlToTr>
                      <a:noFill/>
                    </a:lnBlToTr>
                    <a:solidFill>
                      <a:srgbClr val="E7E7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it-IT" sz="1050" b="0" i="0" u="none" strike="noStrike" cap="none" normalizeH="0" baseline="0" dirty="0" smtClean="0">
                          <a:ln>
                            <a:noFill/>
                          </a:ln>
                          <a:solidFill>
                            <a:srgbClr val="000000"/>
                          </a:solidFill>
                          <a:effectLst/>
                          <a:latin typeface="Cambria" pitchFamily="18" charset="0"/>
                        </a:rPr>
                        <a:t>Individuazione di target annuali (operativi) ragionati sulla base delle risultanze del controllo (anche benchmarking)</a:t>
                      </a:r>
                    </a:p>
                    <a:p>
                      <a:pPr marL="0" marR="0" lvl="0" indent="0" algn="just"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Utilizzo di schede di </a:t>
                      </a:r>
                      <a:r>
                        <a:rPr kumimoji="0" lang="it-IT" sz="1050" b="0" i="0" u="none" strike="noStrike" cap="none" normalizeH="0" baseline="0" dirty="0" err="1" smtClean="0">
                          <a:ln>
                            <a:noFill/>
                          </a:ln>
                          <a:solidFill>
                            <a:srgbClr val="000000"/>
                          </a:solidFill>
                          <a:effectLst/>
                          <a:latin typeface="Cambria" pitchFamily="18" charset="0"/>
                        </a:rPr>
                        <a:t>project</a:t>
                      </a:r>
                      <a:r>
                        <a:rPr kumimoji="0" lang="it-IT" sz="1050" b="0" i="0" u="none" strike="noStrike" cap="none" normalizeH="0" baseline="0" dirty="0" smtClean="0">
                          <a:ln>
                            <a:noFill/>
                          </a:ln>
                          <a:solidFill>
                            <a:srgbClr val="000000"/>
                          </a:solidFill>
                          <a:effectLst/>
                          <a:latin typeface="Cambria" pitchFamily="18" charset="0"/>
                        </a:rPr>
                        <a:t> management per la gestione di attività progettuali.</a:t>
                      </a:r>
                    </a:p>
                  </a:txBody>
                  <a:tcPr marL="91446" marR="91446" marT="45687" marB="45687" horzOverflow="overflow">
                    <a:lnL>
                      <a:noFill/>
                    </a:lnL>
                    <a:lnR>
                      <a:noFill/>
                    </a:lnR>
                    <a:lnT>
                      <a:noFill/>
                    </a:lnT>
                    <a:lnB>
                      <a:noFill/>
                    </a:lnB>
                    <a:lnTlToBr>
                      <a:noFill/>
                    </a:lnTlToBr>
                    <a:lnBlToTr>
                      <a:noFill/>
                    </a:lnBlToTr>
                    <a:solidFill>
                      <a:srgbClr val="E7E7E7"/>
                    </a:solidFill>
                  </a:tcPr>
                </a:tc>
              </a:tr>
              <a:tr h="371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MISURAZIONE E VALUTAZIONE DELLA PERFORMANCE</a:t>
                      </a:r>
                    </a:p>
                  </a:txBody>
                  <a:tcPr marL="91446" marR="91446" marT="45687" marB="45687"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Sviluppo di un modello di monitoraggio dei processi  ai fini della valutazione dell’efficienza.</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Strutturazione della reportistica sullo stato di avanzamento degli obiettivi e della spesa con analisi degli scostamenti</a:t>
                      </a:r>
                    </a:p>
                  </a:txBody>
                  <a:tcPr marL="91446" marR="91446" marT="45687" marB="45687" horzOverflow="overflow">
                    <a:lnL>
                      <a:noFill/>
                    </a:lnL>
                    <a:lnR>
                      <a:noFill/>
                    </a:lnR>
                    <a:lnT>
                      <a:noFill/>
                    </a:lnT>
                    <a:lnB>
                      <a:noFill/>
                    </a:lnB>
                    <a:lnTlToBr>
                      <a:noFill/>
                    </a:lnTlToBr>
                    <a:lnBlToTr>
                      <a:noFill/>
                    </a:lnBlToTr>
                    <a:solidFill>
                      <a:schemeClr val="bg1"/>
                    </a:solidFill>
                  </a:tcPr>
                </a:tc>
              </a:tr>
              <a:tr h="3513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smtClean="0">
                          <a:ln>
                            <a:noFill/>
                          </a:ln>
                          <a:solidFill>
                            <a:srgbClr val="000000"/>
                          </a:solidFill>
                          <a:effectLst/>
                          <a:latin typeface="Cambria" pitchFamily="18" charset="0"/>
                        </a:rPr>
                        <a:t>VALUTAZIONE DELLE RISORSE UMANE</a:t>
                      </a:r>
                    </a:p>
                  </a:txBody>
                  <a:tcPr marL="91446" marR="91446" marT="45687" marB="45687"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050" b="0" i="0" u="none" strike="noStrike" kern="1200" cap="none" normalizeH="0" baseline="0" dirty="0" smtClean="0">
                          <a:ln>
                            <a:noFill/>
                          </a:ln>
                          <a:solidFill>
                            <a:srgbClr val="000000"/>
                          </a:solidFill>
                          <a:effectLst/>
                          <a:latin typeface="Cambria" pitchFamily="18" charset="0"/>
                          <a:ea typeface="+mn-ea"/>
                          <a:cs typeface="+mn-cs"/>
                        </a:rPr>
                        <a:t>Costante adeguamento alla normativa e collegamento tra performance individuale e performance organizzativa. </a:t>
                      </a:r>
                    </a:p>
                  </a:txBody>
                  <a:tcPr marL="91446" marR="91446" marT="45687" marB="45687" horzOverflow="overflow">
                    <a:lnL>
                      <a:noFill/>
                    </a:lnL>
                    <a:lnR>
                      <a:noFill/>
                    </a:lnR>
                    <a:lnT>
                      <a:noFill/>
                    </a:lnT>
                    <a:lnB>
                      <a:noFill/>
                    </a:lnB>
                    <a:lnTlToBr>
                      <a:noFill/>
                    </a:lnTlToBr>
                    <a:lnBlToTr>
                      <a:noFill/>
                    </a:lnBlToTr>
                    <a:solidFill>
                      <a:srgbClr val="E7E7E7"/>
                    </a:solidFill>
                  </a:tcPr>
                </a:tc>
              </a:tr>
              <a:tr h="2823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RENDICONTAZIONE</a:t>
                      </a:r>
                    </a:p>
                  </a:txBody>
                  <a:tcPr marL="91446" marR="91446" marT="45687" marB="45687"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Costante aggiornamento del sito nella sezione Valutazione, Trasparenza e Merito.</a:t>
                      </a:r>
                    </a:p>
                    <a:p>
                      <a:pPr marL="0" marR="0" lvl="0" indent="0" algn="l" defTabSz="914400" rtl="0" eaLnBrk="1" fontAlgn="base" latinLnBrk="0" hangingPunct="1">
                        <a:lnSpc>
                          <a:spcPct val="100000"/>
                        </a:lnSpc>
                        <a:spcBef>
                          <a:spcPct val="0"/>
                        </a:spcBef>
                        <a:spcAft>
                          <a:spcPct val="0"/>
                        </a:spcAft>
                        <a:buClrTx/>
                        <a:buSzTx/>
                        <a:buFontTx/>
                        <a:buNone/>
                        <a:tabLst/>
                      </a:pPr>
                      <a:r>
                        <a:rPr lang="it-IT" sz="1050" dirty="0" smtClean="0">
                          <a:latin typeface="Cambria" pitchFamily="18" charset="0"/>
                        </a:rPr>
                        <a:t>Realizzazione di iniziative di comunicazione  volte</a:t>
                      </a:r>
                      <a:r>
                        <a:rPr lang="it-IT" sz="1050" baseline="0" dirty="0" smtClean="0">
                          <a:latin typeface="Cambria" pitchFamily="18" charset="0"/>
                        </a:rPr>
                        <a:t> </a:t>
                      </a:r>
                      <a:r>
                        <a:rPr lang="it-IT" sz="1050" dirty="0" smtClean="0">
                          <a:latin typeface="Cambria" pitchFamily="18" charset="0"/>
                        </a:rPr>
                        <a:t>a rafforzare il dialogo costruttivo tra la Camera di Commercio e gli stakeholder esterni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1050" b="0" i="0" u="none" strike="noStrike" cap="none" normalizeH="0" baseline="0" dirty="0" smtClean="0">
                          <a:ln>
                            <a:noFill/>
                          </a:ln>
                          <a:solidFill>
                            <a:srgbClr val="000000"/>
                          </a:solidFill>
                          <a:effectLst/>
                          <a:latin typeface="Cambria" pitchFamily="18" charset="0"/>
                        </a:rPr>
                        <a:t>Piena trasparenza dei risultati raggiunti attraverso la Relazione sulla Performance</a:t>
                      </a:r>
                    </a:p>
                  </a:txBody>
                  <a:tcPr marL="91446" marR="91446" marT="45687" marB="45687"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pic>
        <p:nvPicPr>
          <p:cNvPr id="52249" name="Picture 2"/>
          <p:cNvPicPr>
            <a:picLocks noChangeAspect="1" noChangeArrowheads="1"/>
          </p:cNvPicPr>
          <p:nvPr/>
        </p:nvPicPr>
        <p:blipFill>
          <a:blip r:embed="rId3"/>
          <a:srcRect/>
          <a:stretch>
            <a:fillRect/>
          </a:stretch>
        </p:blipFill>
        <p:spPr bwMode="auto">
          <a:xfrm>
            <a:off x="1907902" y="1828822"/>
            <a:ext cx="2016026" cy="1365283"/>
          </a:xfrm>
          <a:prstGeom prst="rect">
            <a:avLst/>
          </a:prstGeom>
          <a:noFill/>
          <a:ln w="9525">
            <a:noFill/>
            <a:miter lim="800000"/>
            <a:headEnd/>
            <a:tailEnd/>
          </a:ln>
          <a:effectLst/>
        </p:spPr>
      </p:pic>
      <p:sp>
        <p:nvSpPr>
          <p:cNvPr id="15" name="Rettangolo 14"/>
          <p:cNvSpPr/>
          <p:nvPr/>
        </p:nvSpPr>
        <p:spPr>
          <a:xfrm>
            <a:off x="7380312" y="2618041"/>
            <a:ext cx="1656531" cy="432618"/>
          </a:xfrm>
          <a:prstGeom prst="rect">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200" dirty="0" smtClean="0">
                <a:solidFill>
                  <a:schemeClr val="tx1"/>
                </a:solidFill>
              </a:rPr>
              <a:t>2012: </a:t>
            </a:r>
            <a:r>
              <a:rPr lang="it-IT" sz="1200" dirty="0">
                <a:solidFill>
                  <a:schemeClr val="tx1"/>
                </a:solidFill>
              </a:rPr>
              <a:t>Punteggio Medio: </a:t>
            </a:r>
            <a:r>
              <a:rPr lang="it-IT" sz="1200" dirty="0" smtClean="0">
                <a:solidFill>
                  <a:schemeClr val="tx1"/>
                </a:solidFill>
              </a:rPr>
              <a:t>2,6</a:t>
            </a:r>
            <a:endParaRPr lang="it-IT" sz="1200" dirty="0">
              <a:solidFill>
                <a:schemeClr val="tx1"/>
              </a:solidFill>
            </a:endParaRPr>
          </a:p>
        </p:txBody>
      </p:sp>
      <p:sp>
        <p:nvSpPr>
          <p:cNvPr id="18" name="Rettangolo 17"/>
          <p:cNvSpPr/>
          <p:nvPr/>
        </p:nvSpPr>
        <p:spPr>
          <a:xfrm>
            <a:off x="66675" y="2655124"/>
            <a:ext cx="1727200" cy="411163"/>
          </a:xfrm>
          <a:prstGeom prst="rect">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200" dirty="0" smtClean="0">
                <a:solidFill>
                  <a:schemeClr val="tx1"/>
                </a:solidFill>
              </a:rPr>
              <a:t>2011: </a:t>
            </a:r>
            <a:r>
              <a:rPr lang="it-IT" sz="1200" dirty="0">
                <a:solidFill>
                  <a:schemeClr val="tx1"/>
                </a:solidFill>
              </a:rPr>
              <a:t>Punteggio Medio: 2,3</a:t>
            </a:r>
          </a:p>
        </p:txBody>
      </p:sp>
    </p:spTree>
    <p:extLst>
      <p:ext uri="{BB962C8B-B14F-4D97-AF65-F5344CB8AC3E}">
        <p14:creationId xmlns:p14="http://schemas.microsoft.com/office/powerpoint/2010/main" val="152685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lo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Telos</Template>
  <TotalTime>151</TotalTime>
  <Words>794</Words>
  <Application>Microsoft Office PowerPoint</Application>
  <PresentationFormat>Presentazione su schermo (4:3)</PresentationFormat>
  <Paragraphs>36</Paragraphs>
  <Slides>2</Slides>
  <Notes>1</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Telos</vt:lpstr>
      <vt:lpstr>Presentazione standard di PowerPoint</vt:lpstr>
      <vt:lpstr>Presentazione standard di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Barbara</dc:creator>
  <cp:lastModifiedBy>Barbara</cp:lastModifiedBy>
  <cp:revision>3</cp:revision>
  <dcterms:created xsi:type="dcterms:W3CDTF">2013-04-11T07:34:14Z</dcterms:created>
  <dcterms:modified xsi:type="dcterms:W3CDTF">2013-04-16T15:01:32Z</dcterms:modified>
</cp:coreProperties>
</file>